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8" r:id="rId3"/>
    <p:sldId id="283" r:id="rId4"/>
    <p:sldId id="258" r:id="rId5"/>
    <p:sldId id="285" r:id="rId6"/>
    <p:sldId id="279" r:id="rId7"/>
    <p:sldId id="301" r:id="rId8"/>
    <p:sldId id="294" r:id="rId9"/>
    <p:sldId id="296" r:id="rId10"/>
    <p:sldId id="290" r:id="rId11"/>
    <p:sldId id="273" r:id="rId12"/>
    <p:sldId id="292" r:id="rId13"/>
    <p:sldId id="289" r:id="rId14"/>
    <p:sldId id="278" r:id="rId15"/>
    <p:sldId id="295" r:id="rId16"/>
    <p:sldId id="280" r:id="rId17"/>
    <p:sldId id="293" r:id="rId18"/>
    <p:sldId id="286" r:id="rId19"/>
    <p:sldId id="281" r:id="rId20"/>
    <p:sldId id="261" r:id="rId21"/>
    <p:sldId id="284" r:id="rId22"/>
    <p:sldId id="282" r:id="rId23"/>
    <p:sldId id="288" r:id="rId24"/>
    <p:sldId id="297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22" autoAdjust="0"/>
    <p:restoredTop sz="94660"/>
  </p:normalViewPr>
  <p:slideViewPr>
    <p:cSldViewPr snapToGrid="0">
      <p:cViewPr varScale="1">
        <p:scale>
          <a:sx n="91" d="100"/>
          <a:sy n="91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2351A-70EF-4ED5-8CAE-4497DC9551A0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6F03-7027-42D5-8BFD-5C160ADC0C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9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6B30B-6193-4D69-8116-E292B94F73D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3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4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0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7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5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9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1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5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B9D9C-C0FC-49D7-8734-AD70BA60FEB5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FF328-A7CE-44E0-B8FF-1F9FD0EF0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9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4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gif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Economic Indicators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20" y="4146331"/>
            <a:ext cx="2898680" cy="2711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564"/>
            <a:ext cx="2554014" cy="2688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2" y="4002564"/>
            <a:ext cx="3997610" cy="2855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08" y="1499375"/>
            <a:ext cx="3048425" cy="2219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41" y="1690688"/>
            <a:ext cx="3331215" cy="1825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109" y="1211636"/>
            <a:ext cx="3524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8264" y="1"/>
            <a:ext cx="7772400" cy="1470025"/>
          </a:xfrm>
        </p:spPr>
        <p:txBody>
          <a:bodyPr/>
          <a:lstStyle/>
          <a:p>
            <a:r>
              <a:rPr lang="en-US" dirty="0" smtClean="0"/>
              <a:t>Discouraged Workers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5278"/>
            <a:ext cx="3793810" cy="2655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60944"/>
            <a:ext cx="4616988" cy="2597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503" y="3763443"/>
            <a:ext cx="3230290" cy="323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810" y="1605277"/>
            <a:ext cx="31750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103" y="1134543"/>
            <a:ext cx="1778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Underemployed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67" y="1581441"/>
            <a:ext cx="3395980" cy="257302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5" y="1464601"/>
            <a:ext cx="4009390" cy="28067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52" y="1347761"/>
            <a:ext cx="3597410" cy="28067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05" y="4560770"/>
            <a:ext cx="3710305" cy="216408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3" y="4560770"/>
            <a:ext cx="3200400" cy="209359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79" y="4250255"/>
            <a:ext cx="3417435" cy="224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6720" y="484538"/>
            <a:ext cx="8853578" cy="112907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Baskerville Old Face" panose="02020602080505020303" pitchFamily="18" charset="0"/>
              </a:rPr>
              <a:t>Structural Unemployment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21176" y="3053755"/>
            <a:ext cx="1219199" cy="41407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10264" y="2516189"/>
            <a:ext cx="232913" cy="707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893834" y="4256637"/>
            <a:ext cx="2727840" cy="1482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74" y="4530258"/>
            <a:ext cx="2143125" cy="2143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586" y="2631057"/>
            <a:ext cx="2187954" cy="1455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12" y="1906209"/>
            <a:ext cx="2847975" cy="190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50" y="4065906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NATURAL RATE OF UNEMPLOYMENT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…normal rate of employment which fluctuates…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534" y="2520347"/>
            <a:ext cx="3032002" cy="3032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633" y="2789140"/>
            <a:ext cx="3395929" cy="2546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0388" y="2400517"/>
            <a:ext cx="207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Includes…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65" y="2520346"/>
            <a:ext cx="3339122" cy="29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7"/>
          <a:stretch/>
        </p:blipFill>
        <p:spPr>
          <a:xfrm>
            <a:off x="49899" y="420590"/>
            <a:ext cx="3041987" cy="1490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Cyclical Unemployment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4" y="3139861"/>
            <a:ext cx="3702556" cy="243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459" y="180518"/>
            <a:ext cx="2461113" cy="2132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0893" y="1387919"/>
            <a:ext cx="885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Low points/ fluctuations in cycle = cyclical unemployment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3" y="3573339"/>
            <a:ext cx="3695177" cy="2475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39" y="2135849"/>
            <a:ext cx="2938150" cy="1867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64" y="4356875"/>
            <a:ext cx="3048425" cy="2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0832" y="0"/>
            <a:ext cx="3781168" cy="2387600"/>
          </a:xfrm>
        </p:spPr>
        <p:txBody>
          <a:bodyPr/>
          <a:lstStyle/>
          <a:p>
            <a:r>
              <a:rPr lang="en-US" b="1" dirty="0" smtClean="0"/>
              <a:t>Inflation rate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7178" y="3814360"/>
            <a:ext cx="4184822" cy="16557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 increase in price level of goods / services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0832" cy="689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rket basket ima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200" y="1308100"/>
            <a:ext cx="5410200" cy="541020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325562"/>
          </a:xfrm>
        </p:spPr>
        <p:txBody>
          <a:bodyPr>
            <a:normAutofit/>
          </a:bodyPr>
          <a:lstStyle/>
          <a:p>
            <a:pPr algn="l"/>
            <a:r>
              <a:rPr lang="en-US" i="1" dirty="0" smtClean="0"/>
              <a:t>Market Basket</a:t>
            </a:r>
            <a:r>
              <a:rPr lang="en-US" dirty="0" smtClean="0"/>
              <a:t>: items used to track 					inflation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140" y="1600200"/>
            <a:ext cx="6146605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245" y="347729"/>
            <a:ext cx="11449318" cy="6284891"/>
          </a:xfrm>
        </p:spPr>
        <p:txBody>
          <a:bodyPr/>
          <a:lstStyle/>
          <a:p>
            <a:r>
              <a:rPr lang="en-US" dirty="0" smtClean="0"/>
              <a:t>CPI = Consumers Price Index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7" y="867714"/>
            <a:ext cx="2582661" cy="3511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71" y="912723"/>
            <a:ext cx="4577861" cy="2577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74" y="5161609"/>
            <a:ext cx="3036117" cy="1696391"/>
          </a:xfrm>
          <a:prstGeom prst="rect">
            <a:avLst/>
          </a:prstGeom>
        </p:spPr>
      </p:pic>
      <p:pic>
        <p:nvPicPr>
          <p:cNvPr id="1028" name="Picture 4" descr="http://www.maa.org/sites/default/files/images/cms_upload/basket12435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90" y="912723"/>
            <a:ext cx="28575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investopedia.com/thumbnails/live/81_consumer-price-index_421x2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98" y="4831991"/>
            <a:ext cx="4010025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5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3371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GDP Deflator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40" y="2367934"/>
            <a:ext cx="1803478" cy="1352609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8" y="1474418"/>
            <a:ext cx="5920411" cy="8935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48389" y="2535099"/>
            <a:ext cx="79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53" y="1268279"/>
            <a:ext cx="1001201" cy="12961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67719" y="1150114"/>
            <a:ext cx="2109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8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07368" y="1150114"/>
            <a:ext cx="211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Nominal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1394" y="2182304"/>
            <a:ext cx="130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492" y="931326"/>
            <a:ext cx="2084328" cy="9266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245" y="2077947"/>
            <a:ext cx="2085013" cy="926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2" y="4363043"/>
            <a:ext cx="1718177" cy="17181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47" y="4363043"/>
            <a:ext cx="2293655" cy="17404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17" y="1066544"/>
            <a:ext cx="1699587" cy="16995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9128" y="3941339"/>
            <a:ext cx="2145978" cy="21398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539" y="3372941"/>
            <a:ext cx="1697188" cy="27082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790724" y="4727080"/>
            <a:ext cx="2953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Indicator of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03" y="4461847"/>
            <a:ext cx="1299905" cy="12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Circular Flow of Money Model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276350"/>
            <a:ext cx="114427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Real and Nominal GDP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1340267"/>
            <a:ext cx="11036968" cy="51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63325"/>
          </a:xfrm>
        </p:spPr>
        <p:txBody>
          <a:bodyPr/>
          <a:lstStyle/>
          <a:p>
            <a:r>
              <a:rPr lang="en-US" dirty="0" smtClean="0"/>
              <a:t>THE COSTS OF INFLATION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5250"/>
            <a:ext cx="4181475" cy="2952750"/>
          </a:xfrm>
          <a:prstGeom prst="rect">
            <a:avLst/>
          </a:prstGeom>
        </p:spPr>
      </p:pic>
      <p:pic>
        <p:nvPicPr>
          <p:cNvPr id="1026" name="Picture 2" descr="inflation-1910-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56868"/>
            <a:ext cx="47625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994" y="4967416"/>
            <a:ext cx="2520779" cy="1890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30830" y="5429765"/>
            <a:ext cx="965886" cy="965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16" y="5074508"/>
            <a:ext cx="1395284" cy="1395284"/>
          </a:xfrm>
          <a:prstGeom prst="rect">
            <a:avLst/>
          </a:prstGeom>
        </p:spPr>
      </p:pic>
      <p:pic>
        <p:nvPicPr>
          <p:cNvPr id="1030" name="Picture 6" descr="http://www.memrise.com/s3_proxy/?f=uploads/mems/314966500013051917114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24" y="980925"/>
            <a:ext cx="2689139" cy="26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840" y="5381625"/>
            <a:ext cx="2155740" cy="1442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87" y="3563253"/>
            <a:ext cx="1902099" cy="1733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57855" y="4095344"/>
            <a:ext cx="965886" cy="965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7" y="1380469"/>
            <a:ext cx="3410180" cy="18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51100"/>
            <a:ext cx="3508846" cy="422842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Are my wages really increasing?  Purchasing Power</a:t>
            </a:r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924" y="1726787"/>
            <a:ext cx="3085030" cy="3073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1726787"/>
            <a:ext cx="2838523" cy="28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3654" y="457201"/>
            <a:ext cx="7772400" cy="166081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ide Latin" panose="020A0A07050505020404" pitchFamily="18" charset="0"/>
                <a:ea typeface="Yu Gothic UI" panose="020B0500000000000000" pitchFamily="34" charset="-128"/>
                <a:cs typeface="Malgun Gothic Semilight" panose="020B0502040204020203" pitchFamily="34" charset="-128"/>
              </a:rPr>
              <a:t>Real</a:t>
            </a:r>
            <a:r>
              <a:rPr lang="en-US" sz="3600" dirty="0">
                <a:latin typeface="Wide Latin" panose="020A0A07050505020404" pitchFamily="18" charset="0"/>
                <a:ea typeface="Yu Gothic UI" panose="020B0500000000000000" pitchFamily="34" charset="-128"/>
                <a:cs typeface="Malgun Gothic Semilight" panose="020B0502040204020203" pitchFamily="34" charset="-128"/>
              </a:rPr>
              <a:t> and </a:t>
            </a:r>
            <a:r>
              <a:rPr lang="en-US" sz="3600" dirty="0">
                <a:solidFill>
                  <a:srgbClr val="0070C0"/>
                </a:solidFill>
                <a:latin typeface="Wide Latin" panose="020A0A07050505020404" pitchFamily="18" charset="0"/>
                <a:ea typeface="Yu Gothic UI" panose="020B0500000000000000" pitchFamily="34" charset="-128"/>
                <a:cs typeface="Malgun Gothic Semilight" panose="020B0502040204020203" pitchFamily="34" charset="-128"/>
              </a:rPr>
              <a:t>Nominal</a:t>
            </a:r>
            <a:br>
              <a:rPr lang="en-US" sz="3600" dirty="0">
                <a:solidFill>
                  <a:srgbClr val="0070C0"/>
                </a:solidFill>
                <a:latin typeface="Wide Latin" panose="020A0A07050505020404" pitchFamily="18" charset="0"/>
                <a:ea typeface="Yu Gothic UI" panose="020B0500000000000000" pitchFamily="34" charset="-128"/>
                <a:cs typeface="Malgun Gothic Semilight" panose="020B0502040204020203" pitchFamily="34" charset="-128"/>
              </a:rPr>
            </a:br>
            <a:r>
              <a:rPr lang="en-US" sz="3600" dirty="0">
                <a:latin typeface="Wide Latin" panose="020A0A07050505020404" pitchFamily="18" charset="0"/>
                <a:ea typeface="Yu Gothic UI" panose="020B0500000000000000" pitchFamily="34" charset="-128"/>
                <a:cs typeface="Malgun Gothic Semilight" panose="020B0502040204020203" pitchFamily="34" charset="-128"/>
              </a:rPr>
              <a:t> Interest Rates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1" y="2438401"/>
            <a:ext cx="6255658" cy="2133599"/>
          </a:xfrm>
        </p:spPr>
        <p:txBody>
          <a:bodyPr wrap="square">
            <a:normAutofit/>
          </a:bodyPr>
          <a:lstStyle/>
          <a:p>
            <a:r>
              <a:rPr lang="fr-FR" u="sng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Real:</a:t>
            </a:r>
            <a:r>
              <a:rPr lang="fr-FR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Accounts</a:t>
            </a:r>
            <a:r>
              <a:rPr lang="fr-FR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 4</a:t>
            </a:r>
          </a:p>
          <a:p>
            <a:r>
              <a:rPr lang="fr-FR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Inflation rate</a:t>
            </a:r>
            <a:endParaRPr lang="fr-FR" dirty="0">
              <a:solidFill>
                <a:srgbClr val="0070C0"/>
              </a:solidFill>
              <a:latin typeface="Lucida Calligraphy" panose="03010101010101010101" pitchFamily="66" charset="0"/>
            </a:endParaRPr>
          </a:p>
          <a:p>
            <a:r>
              <a:rPr lang="fr-FR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Real </a:t>
            </a:r>
            <a:r>
              <a:rPr lang="fr-FR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Interest</a:t>
            </a:r>
            <a:r>
              <a:rPr lang="fr-FR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Rates= Nominal </a:t>
            </a:r>
            <a:r>
              <a:rPr lang="fr-FR" dirty="0" err="1" smtClean="0">
                <a:solidFill>
                  <a:srgbClr val="FF0000"/>
                </a:solidFill>
                <a:latin typeface="Lucida Calligraphy" panose="03010101010101010101" pitchFamily="66" charset="0"/>
              </a:rPr>
              <a:t>Interest</a:t>
            </a:r>
            <a:r>
              <a:rPr lang="fr-FR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 Rate- Inflation Rate</a:t>
            </a:r>
          </a:p>
          <a:p>
            <a:pPr algn="l"/>
            <a:endParaRPr lang="fr-FR" dirty="0">
              <a:solidFill>
                <a:srgbClr val="FF0000"/>
              </a:solidFill>
            </a:endParaRPr>
          </a:p>
          <a:p>
            <a:pPr algn="l"/>
            <a:endParaRPr lang="fr-FR" dirty="0" smtClean="0">
              <a:solidFill>
                <a:srgbClr val="FF0000"/>
              </a:solidFill>
            </a:endParaRPr>
          </a:p>
          <a:p>
            <a:pPr algn="l"/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560" y="4840200"/>
            <a:ext cx="65532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r-FR" sz="3200" u="sng" dirty="0">
                <a:solidFill>
                  <a:srgbClr val="0070C0"/>
                </a:solidFill>
                <a:latin typeface="Lucida Calligraphy" panose="03010101010101010101" pitchFamily="66" charset="0"/>
              </a:rPr>
              <a:t>Nominal:</a:t>
            </a:r>
            <a:r>
              <a:rPr lang="fr-FR" sz="3200" dirty="0">
                <a:solidFill>
                  <a:srgbClr val="0070C0"/>
                </a:solidFill>
                <a:latin typeface="Lucida Calligraphy" panose="03010101010101010101" pitchFamily="66" charset="0"/>
              </a:rPr>
              <a:t> Rate not </a:t>
            </a:r>
          </a:p>
          <a:p>
            <a:pPr lvl="0" algn="ctr">
              <a:spcBef>
                <a:spcPct val="20000"/>
              </a:spcBef>
            </a:pPr>
            <a:r>
              <a:rPr lang="en-US" sz="3200" dirty="0">
                <a:solidFill>
                  <a:srgbClr val="0070C0"/>
                </a:solidFill>
                <a:latin typeface="Lucida Calligraphy" panose="03010101010101010101" pitchFamily="66" charset="0"/>
              </a:rPr>
              <a:t>adjusted</a:t>
            </a:r>
            <a:r>
              <a:rPr lang="fr-FR" sz="3200" dirty="0">
                <a:solidFill>
                  <a:srgbClr val="0070C0"/>
                </a:solidFill>
                <a:latin typeface="Lucida Calligraphy" panose="03010101010101010101" pitchFamily="66" charset="0"/>
              </a:rPr>
              <a:t> 4 inflation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59" y="2118015"/>
            <a:ext cx="4840644" cy="251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454" y="4840200"/>
            <a:ext cx="2403854" cy="18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400"/>
            <a:ext cx="5945188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Deflation</a:t>
            </a:r>
            <a:endParaRPr lang="en-US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838200"/>
            <a:ext cx="4410795" cy="24352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1" y="4629150"/>
            <a:ext cx="5867399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2" y="5730514"/>
            <a:ext cx="1529051" cy="877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39" y="4750811"/>
            <a:ext cx="2900362" cy="2100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852" y="4921612"/>
            <a:ext cx="2387996" cy="1685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5330" y="3439949"/>
            <a:ext cx="3457373" cy="1310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2" y="3962400"/>
            <a:ext cx="4277231" cy="27729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3071798"/>
            <a:ext cx="2153440" cy="1839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0" y="1969449"/>
            <a:ext cx="2541960" cy="1979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8763" y="126748"/>
            <a:ext cx="3518668" cy="1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7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Gross Domestic Product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5" y="1499616"/>
            <a:ext cx="2360141" cy="15722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2141" y="2117124"/>
            <a:ext cx="510745" cy="140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86897" y="1902941"/>
            <a:ext cx="189471" cy="543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42" y="1499616"/>
            <a:ext cx="2158314" cy="16187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20712" y="2117124"/>
            <a:ext cx="510745" cy="140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85468" y="1902941"/>
            <a:ext cx="189471" cy="543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9531179" y="2117124"/>
            <a:ext cx="510745" cy="140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695935" y="1902941"/>
            <a:ext cx="189471" cy="543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13" y="1499617"/>
            <a:ext cx="2372005" cy="15813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6"/>
          <a:stretch/>
        </p:blipFill>
        <p:spPr>
          <a:xfrm>
            <a:off x="10008475" y="1400396"/>
            <a:ext cx="2161436" cy="1608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279" y="3330605"/>
            <a:ext cx="3281441" cy="328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2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GDP per Capita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8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1252" y="808450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Gross National Product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52" y="2323983"/>
            <a:ext cx="1676400" cy="110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02" y="2566870"/>
            <a:ext cx="26574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847" y="2237072"/>
            <a:ext cx="1285104" cy="1268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202" y="3760639"/>
            <a:ext cx="1742500" cy="143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577" y="3726940"/>
            <a:ext cx="1617381" cy="147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not calculated in the GDP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78" y="1698485"/>
            <a:ext cx="3786798" cy="2646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77" y="1688696"/>
            <a:ext cx="4038600" cy="2695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" y="1981042"/>
            <a:ext cx="3128456" cy="2081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61" y="4265003"/>
            <a:ext cx="4552950" cy="1962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" y="3982428"/>
            <a:ext cx="4009839" cy="2272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450" y="4227881"/>
            <a:ext cx="2292350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195" y="1241728"/>
            <a:ext cx="6261610" cy="5475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The Labor Market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77980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634" y="-205604"/>
            <a:ext cx="10591883" cy="1476375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7030A0"/>
                </a:solidFill>
                <a:latin typeface="Comic Sans MS"/>
              </a:rPr>
              <a:t>Labor Force Participation Rate</a:t>
            </a:r>
            <a:endParaRPr lang="en-US" b="1" dirty="0">
              <a:solidFill>
                <a:srgbClr val="7030A0"/>
              </a:solidFill>
              <a:latin typeface="Comic Sans MS"/>
            </a:endParaRPr>
          </a:p>
        </p:txBody>
      </p:sp>
      <p:pic>
        <p:nvPicPr>
          <p:cNvPr id="4" name="Picture 3" descr="Rosie The Riveter Outline | Latest Fashion Styles and Deals 20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0">
            <a:off x="304360" y="3380159"/>
            <a:ext cx="2743200" cy="3150086"/>
          </a:xfrm>
          <a:prstGeom prst="rect">
            <a:avLst/>
          </a:prstGeom>
        </p:spPr>
      </p:pic>
      <p:pic>
        <p:nvPicPr>
          <p:cNvPr id="5" name="Picture 4" descr="The Handyman | Free Movies Online &amp; Tv Series in High Qualit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227" y="1767293"/>
            <a:ext cx="2743200" cy="2808072"/>
          </a:xfrm>
          <a:prstGeom prst="rect">
            <a:avLst/>
          </a:prstGeom>
        </p:spPr>
      </p:pic>
      <p:pic>
        <p:nvPicPr>
          <p:cNvPr id="6" name="Picture 5" descr="penguin working as a network administrator Vector Clip 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671" y="3762532"/>
            <a:ext cx="2162468" cy="2599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-780000">
            <a:off x="6647018" y="2398036"/>
            <a:ext cx="488344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>
            <a:spAutoFit/>
          </a:bodyPr>
          <a:lstStyle/>
          <a:p>
            <a:pPr algn="ctr"/>
            <a:r>
              <a:rPr lang="en-US" sz="2800">
                <a:latin typeface="Comic Sans MS"/>
              </a:rPr>
              <a:t>% of population--16 + older</a:t>
            </a:r>
            <a:endParaRPr lang="en-US" sz="2800" dirty="0">
              <a:latin typeface="Comic Sans MS"/>
            </a:endParaRPr>
          </a:p>
        </p:txBody>
      </p:sp>
      <p:pic>
        <p:nvPicPr>
          <p:cNvPr id="8" name="Picture 7" descr="Daisy Chain Book Reviews: Help Wanted!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724" y="4135958"/>
            <a:ext cx="2743200" cy="20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08" y="1188899"/>
            <a:ext cx="4180293" cy="27965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33204" y="499412"/>
            <a:ext cx="540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Unemployment Rate (looking but can’t find work)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700" y="1188899"/>
            <a:ext cx="4238844" cy="2796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9446"/>
          <a:stretch/>
        </p:blipFill>
        <p:spPr>
          <a:xfrm>
            <a:off x="2902188" y="3985489"/>
            <a:ext cx="6282911" cy="269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164</Words>
  <Application>Microsoft Office PowerPoint</Application>
  <PresentationFormat>Widescreen</PresentationFormat>
  <Paragraphs>41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Malgun Gothic Semilight</vt:lpstr>
      <vt:lpstr>Yu Gothic UI</vt:lpstr>
      <vt:lpstr>Arial</vt:lpstr>
      <vt:lpstr>Baskerville Old Face</vt:lpstr>
      <vt:lpstr>Calibri</vt:lpstr>
      <vt:lpstr>Calibri Light</vt:lpstr>
      <vt:lpstr>Comic Sans MS</vt:lpstr>
      <vt:lpstr>Lucida Calligraphy</vt:lpstr>
      <vt:lpstr>Narkisim</vt:lpstr>
      <vt:lpstr>Wide Latin</vt:lpstr>
      <vt:lpstr>Office Theme</vt:lpstr>
      <vt:lpstr>Economic Indicators</vt:lpstr>
      <vt:lpstr>Circular Flow of Money Model</vt:lpstr>
      <vt:lpstr>Gross Domestic Product</vt:lpstr>
      <vt:lpstr>GDP per Capita</vt:lpstr>
      <vt:lpstr>Gross National Product</vt:lpstr>
      <vt:lpstr>What is not calculated in the GDP</vt:lpstr>
      <vt:lpstr>The Labor Market</vt:lpstr>
      <vt:lpstr>Labor Force Participation Rate</vt:lpstr>
      <vt:lpstr>PowerPoint Presentation</vt:lpstr>
      <vt:lpstr>Discouraged Workers</vt:lpstr>
      <vt:lpstr>The Underemployed</vt:lpstr>
      <vt:lpstr>PowerPoint Presentation</vt:lpstr>
      <vt:lpstr>Structural Unemployment</vt:lpstr>
      <vt:lpstr>THE NATURAL RATE OF UNEMPLOYMENT</vt:lpstr>
      <vt:lpstr>Cyclical Unemployment</vt:lpstr>
      <vt:lpstr>Inflation rate </vt:lpstr>
      <vt:lpstr>Market Basket: items used to track      inflation</vt:lpstr>
      <vt:lpstr>PowerPoint Presentation</vt:lpstr>
      <vt:lpstr>GDP Deflator</vt:lpstr>
      <vt:lpstr>Real and Nominal GDP</vt:lpstr>
      <vt:lpstr>THE COSTS OF INFLATION</vt:lpstr>
      <vt:lpstr>Are my wages really increasing?  Purchasing Power</vt:lpstr>
      <vt:lpstr>Real and Nominal  Interest Rates</vt:lpstr>
      <vt:lpstr>Deflation</vt:lpstr>
      <vt:lpstr>Deflation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Indicators</dc:title>
  <dc:creator>Gill, James</dc:creator>
  <cp:lastModifiedBy>Gill, James</cp:lastModifiedBy>
  <cp:revision>44</cp:revision>
  <dcterms:created xsi:type="dcterms:W3CDTF">2015-10-15T15:08:02Z</dcterms:created>
  <dcterms:modified xsi:type="dcterms:W3CDTF">2020-02-24T14:21:40Z</dcterms:modified>
</cp:coreProperties>
</file>